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71" r:id="rId10"/>
    <p:sldId id="269" r:id="rId11"/>
    <p:sldId id="270" r:id="rId12"/>
    <p:sldId id="262" r:id="rId13"/>
    <p:sldId id="268" r:id="rId14"/>
    <p:sldId id="273" r:id="rId15"/>
    <p:sldId id="272" r:id="rId16"/>
    <p:sldId id="263" r:id="rId17"/>
    <p:sldId id="267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11/13/19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pboss/CE7454-Project-Fall201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ce7454.pupboss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9F4D-BF6B-F444-95AE-938EA37A1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Movie rating and Box-office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409AE-C35E-BC4C-819E-73064135C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en-US" dirty="0"/>
              <a:t>CE7454  -  Group 26 </a:t>
            </a:r>
          </a:p>
          <a:p>
            <a:r>
              <a:rPr lang="en-US" dirty="0"/>
              <a:t>Li </a:t>
            </a:r>
            <a:r>
              <a:rPr lang="en-US" dirty="0" err="1"/>
              <a:t>Jie</a:t>
            </a:r>
            <a:r>
              <a:rPr lang="en-US" dirty="0"/>
              <a:t>,  Shen Meng,  Wang </a:t>
            </a:r>
            <a:r>
              <a:rPr lang="en-US" dirty="0" err="1"/>
              <a:t>Ruihang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49FBF-4504-1A4F-B43F-8606006FB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320" y="5751241"/>
            <a:ext cx="1727200" cy="685800"/>
          </a:xfrm>
          <a:prstGeom prst="rect">
            <a:avLst/>
          </a:prstGeom>
        </p:spPr>
      </p:pic>
      <p:pic>
        <p:nvPicPr>
          <p:cNvPr id="6" name="Graphic 5" descr="Film reel">
            <a:extLst>
              <a:ext uri="{FF2B5EF4-FFF2-40B4-BE49-F238E27FC236}">
                <a16:creationId xmlns:a16="http://schemas.microsoft.com/office/drawing/2014/main" id="{D3ADB2AF-C98F-EF49-B202-220F9799B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212" y="54589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38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DCE0-01DC-4E4C-90E6-C6BD8DCA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34172-E007-AB47-85A3-F58D0362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136" y="2093976"/>
            <a:ext cx="59944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E1EFBC-87F9-294F-9B22-90100231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2" y="1982152"/>
            <a:ext cx="4457735" cy="39612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C0C72B9-63C8-E542-B7CE-B09CDBE3B9A9}"/>
              </a:ext>
            </a:extLst>
          </p:cNvPr>
          <p:cNvSpPr txBox="1">
            <a:spLocks/>
          </p:cNvSpPr>
          <p:nvPr/>
        </p:nvSpPr>
        <p:spPr>
          <a:xfrm>
            <a:off x="5862636" y="4586288"/>
            <a:ext cx="2933700" cy="1357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MLP</a:t>
            </a:r>
          </a:p>
          <a:p>
            <a:r>
              <a:rPr lang="en-US" sz="2400" dirty="0"/>
              <a:t>Vanilla CNN</a:t>
            </a:r>
          </a:p>
          <a:p>
            <a:r>
              <a:rPr lang="en-US" sz="2400" dirty="0"/>
              <a:t>ResNet18</a:t>
            </a:r>
          </a:p>
        </p:txBody>
      </p:sp>
    </p:spTree>
    <p:extLst>
      <p:ext uri="{BB962C8B-B14F-4D97-AF65-F5344CB8AC3E}">
        <p14:creationId xmlns:p14="http://schemas.microsoft.com/office/powerpoint/2010/main" val="178583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6357-1AD3-9649-A2C7-5579A6C2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D3F8D-D995-8644-915D-6E696D73B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653" y="1971675"/>
            <a:ext cx="4870971" cy="347186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92011F2D-88CB-5240-9F27-91B8196B6EEC}"/>
              </a:ext>
            </a:extLst>
          </p:cNvPr>
          <p:cNvSpPr txBox="1">
            <a:spLocks/>
          </p:cNvSpPr>
          <p:nvPr/>
        </p:nvSpPr>
        <p:spPr>
          <a:xfrm>
            <a:off x="7387151" y="2139476"/>
            <a:ext cx="2864555" cy="605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Training loss of ResNet18 for rating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04756-2062-864D-9681-6160888B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751" y="1971674"/>
            <a:ext cx="4870973" cy="347186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E09959B-FBBE-824C-8E39-5A6F6AE814CB}"/>
              </a:ext>
            </a:extLst>
          </p:cNvPr>
          <p:cNvSpPr txBox="1">
            <a:spLocks/>
          </p:cNvSpPr>
          <p:nvPr/>
        </p:nvSpPr>
        <p:spPr>
          <a:xfrm>
            <a:off x="2682953" y="2130738"/>
            <a:ext cx="2623328" cy="606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Training loss of MLP for rating prediction </a:t>
            </a:r>
          </a:p>
        </p:txBody>
      </p:sp>
    </p:spTree>
    <p:extLst>
      <p:ext uri="{BB962C8B-B14F-4D97-AF65-F5344CB8AC3E}">
        <p14:creationId xmlns:p14="http://schemas.microsoft.com/office/powerpoint/2010/main" val="326938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0071-027E-1F45-B5A8-DCADECE3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/>
              <a:t>Proposed solution</a:t>
            </a:r>
            <a:endParaRPr lang="en-US" dirty="0"/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4C6874CD-4739-004F-9EC1-F669F3046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61" y="1623060"/>
            <a:ext cx="8318811" cy="42633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D3D6C4-29C9-264E-BC1C-9CF69B6FA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327" y="1623060"/>
            <a:ext cx="3479673" cy="11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9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24E4E9-F0FC-F84A-A89A-45FB35396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7" y="1343042"/>
            <a:ext cx="5992813" cy="4486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F040B7-46CA-8348-BC97-81DE00ADCCCB}"/>
              </a:ext>
            </a:extLst>
          </p:cNvPr>
          <p:cNvSpPr txBox="1"/>
          <p:nvPr/>
        </p:nvSpPr>
        <p:spPr>
          <a:xfrm>
            <a:off x="6834185" y="3429000"/>
            <a:ext cx="4352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Gate</a:t>
            </a:r>
            <a:r>
              <a:rPr lang="zh-CN" altLang="en-US" dirty="0"/>
              <a:t> ：</a:t>
            </a:r>
            <a:r>
              <a:rPr lang="en-US" altLang="zh-CN" dirty="0"/>
              <a:t>0.06</a:t>
            </a:r>
          </a:p>
          <a:p>
            <a:r>
              <a:rPr lang="en-US" dirty="0"/>
              <a:t>LSTM</a:t>
            </a:r>
            <a:r>
              <a:rPr lang="zh-CN" altLang="en-US" dirty="0"/>
              <a:t> </a:t>
            </a:r>
            <a:r>
              <a:rPr lang="en-US" altLang="zh-CN" dirty="0"/>
              <a:t>Gate</a:t>
            </a:r>
            <a:r>
              <a:rPr lang="zh-CN" altLang="en-US" dirty="0"/>
              <a:t>：</a:t>
            </a:r>
            <a:r>
              <a:rPr lang="en-US" altLang="zh-CN" dirty="0"/>
              <a:t>0.50</a:t>
            </a:r>
          </a:p>
          <a:p>
            <a:endParaRPr lang="en-US" dirty="0"/>
          </a:p>
          <a:p>
            <a:r>
              <a:rPr lang="en-US" dirty="0"/>
              <a:t>This indicates that Model takes more information from </a:t>
            </a:r>
            <a:r>
              <a:rPr lang="en-US" b="1" dirty="0"/>
              <a:t>Story Line</a:t>
            </a:r>
            <a:r>
              <a:rPr lang="en-US" dirty="0"/>
              <a:t> than from </a:t>
            </a:r>
            <a:r>
              <a:rPr lang="en-US" b="1" dirty="0"/>
              <a:t>Posters</a:t>
            </a:r>
            <a:r>
              <a:rPr lang="en-US" dirty="0"/>
              <a:t> while doing rating prediction.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1B26C0-8CC3-0147-BA82-12E6DADED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6" y="1984512"/>
            <a:ext cx="3479673" cy="119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FB48-666D-6D4B-A88D-E4CDD7B0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Distribution</a:t>
            </a:r>
            <a:br>
              <a:rPr lang="en-US" dirty="0"/>
            </a:br>
            <a:r>
              <a:rPr lang="en-US" sz="4400" cap="none" dirty="0"/>
              <a:t>Ground Truth vs. Prediction</a:t>
            </a:r>
            <a:endParaRPr lang="en-US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6F7F51-EEEF-3B45-BAC4-B001BD178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975" y="2883156"/>
            <a:ext cx="10058400" cy="252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55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57A47-44F9-BA4C-BD5D-143518B3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Office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510EEA-8D62-7747-9A11-AC309C1F64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060724"/>
              </p:ext>
            </p:extLst>
          </p:nvPr>
        </p:nvGraphicFramePr>
        <p:xfrm>
          <a:off x="1069848" y="3397985"/>
          <a:ext cx="6702552" cy="1609344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3351276">
                  <a:extLst>
                    <a:ext uri="{9D8B030D-6E8A-4147-A177-3AD203B41FA5}">
                      <a16:colId xmlns:a16="http://schemas.microsoft.com/office/drawing/2014/main" val="3958747984"/>
                    </a:ext>
                  </a:extLst>
                </a:gridCol>
                <a:gridCol w="3351276">
                  <a:extLst>
                    <a:ext uri="{9D8B030D-6E8A-4147-A177-3AD203B41FA5}">
                      <a16:colId xmlns:a16="http://schemas.microsoft.com/office/drawing/2014/main" val="209107606"/>
                    </a:ext>
                  </a:extLst>
                </a:gridCol>
              </a:tblGrid>
              <a:tr h="5364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>
                          <a:effectLst/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kern="1200" dirty="0">
                          <a:effectLst/>
                        </a:rPr>
                        <a:t>0.663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458392"/>
                  </a:ext>
                </a:extLst>
              </a:tr>
              <a:tr h="5364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>
                          <a:effectLst/>
                        </a:rPr>
                        <a:t>Recall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kern="1200" dirty="0">
                          <a:effectLst/>
                        </a:rPr>
                        <a:t>0.626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254858"/>
                  </a:ext>
                </a:extLst>
              </a:tr>
              <a:tr h="5364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2400" kern="1200" dirty="0">
                          <a:effectLst/>
                        </a:rPr>
                        <a:t>F1_Score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2400" kern="1200" dirty="0">
                          <a:effectLst/>
                        </a:rPr>
                        <a:t>0.644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7346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47D4D9-BE83-C440-971C-411745CECC1E}"/>
              </a:ext>
            </a:extLst>
          </p:cNvPr>
          <p:cNvSpPr txBox="1"/>
          <p:nvPr/>
        </p:nvSpPr>
        <p:spPr>
          <a:xfrm>
            <a:off x="1069848" y="2257425"/>
            <a:ext cx="7131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the same network to predict whether a movie could gain. (Two-class classification task)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67758-28D3-9F49-8B02-D48F862FCB90}"/>
              </a:ext>
            </a:extLst>
          </p:cNvPr>
          <p:cNvSpPr txBox="1"/>
          <p:nvPr/>
        </p:nvSpPr>
        <p:spPr>
          <a:xfrm>
            <a:off x="1069848" y="5501558"/>
            <a:ext cx="570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Movie success is an unpredictable problem 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F4641D-D8EA-0F4A-954D-D408DED80447}"/>
              </a:ext>
            </a:extLst>
          </p:cNvPr>
          <p:cNvSpPr/>
          <p:nvPr/>
        </p:nvSpPr>
        <p:spPr>
          <a:xfrm>
            <a:off x="2327338" y="6111758"/>
            <a:ext cx="75373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* Sharda R, </a:t>
            </a:r>
            <a:r>
              <a:rPr lang="en-US" sz="1400" i="1" dirty="0" err="1"/>
              <a:t>Delen</a:t>
            </a:r>
            <a:r>
              <a:rPr lang="en-US" sz="1400" i="1" dirty="0"/>
              <a:t> D (2006) Predicting box-office success of motion pictures with neural networks. Expert Syst Appl 30(2):243–254</a:t>
            </a:r>
          </a:p>
        </p:txBody>
      </p:sp>
    </p:spTree>
    <p:extLst>
      <p:ext uri="{BB962C8B-B14F-4D97-AF65-F5344CB8AC3E}">
        <p14:creationId xmlns:p14="http://schemas.microsoft.com/office/powerpoint/2010/main" val="3062733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E330CD2-ACC2-DC49-ACF0-48101811A2AB}"/>
              </a:ext>
            </a:extLst>
          </p:cNvPr>
          <p:cNvSpPr txBox="1">
            <a:spLocks/>
          </p:cNvSpPr>
          <p:nvPr/>
        </p:nvSpPr>
        <p:spPr>
          <a:xfrm>
            <a:off x="1392365" y="1140233"/>
            <a:ext cx="2479548" cy="631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GitHub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1F5F250-D544-3746-8C2D-480D9B13818C}"/>
              </a:ext>
            </a:extLst>
          </p:cNvPr>
          <p:cNvSpPr txBox="1">
            <a:spLocks/>
          </p:cNvSpPr>
          <p:nvPr/>
        </p:nvSpPr>
        <p:spPr>
          <a:xfrm>
            <a:off x="1392365" y="3981113"/>
            <a:ext cx="4465510" cy="631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Online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16120-4EFA-4648-AE29-31C05350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888" y="657355"/>
            <a:ext cx="5878662" cy="2457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hlinkClick r:id="rId3"/>
            <a:extLst>
              <a:ext uri="{FF2B5EF4-FFF2-40B4-BE49-F238E27FC236}">
                <a16:creationId xmlns:a16="http://schemas.microsoft.com/office/drawing/2014/main" id="{45066143-97A2-5E4C-B9E3-F834B9A2873F}"/>
              </a:ext>
            </a:extLst>
          </p:cNvPr>
          <p:cNvSpPr/>
          <p:nvPr/>
        </p:nvSpPr>
        <p:spPr>
          <a:xfrm>
            <a:off x="1392365" y="3429000"/>
            <a:ext cx="5878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https://</a:t>
            </a:r>
            <a:r>
              <a:rPr lang="en-US" u="sng" dirty="0" err="1">
                <a:solidFill>
                  <a:srgbClr val="0070C0"/>
                </a:solidFill>
              </a:rPr>
              <a:t>github.com</a:t>
            </a:r>
            <a:r>
              <a:rPr lang="en-US" u="sng" dirty="0">
                <a:solidFill>
                  <a:srgbClr val="0070C0"/>
                </a:solidFill>
              </a:rPr>
              <a:t>/</a:t>
            </a:r>
            <a:r>
              <a:rPr lang="en-US" u="sng" dirty="0" err="1">
                <a:solidFill>
                  <a:srgbClr val="0070C0"/>
                </a:solidFill>
              </a:rPr>
              <a:t>pupboss</a:t>
            </a:r>
            <a:r>
              <a:rPr lang="en-US" u="sng" dirty="0">
                <a:solidFill>
                  <a:srgbClr val="0070C0"/>
                </a:solidFill>
              </a:rPr>
              <a:t>/CE7454-Project-Fall2019</a:t>
            </a:r>
          </a:p>
        </p:txBody>
      </p:sp>
      <p:sp>
        <p:nvSpPr>
          <p:cNvPr id="9" name="Rectangle 8">
            <a:hlinkClick r:id="rId4"/>
            <a:extLst>
              <a:ext uri="{FF2B5EF4-FFF2-40B4-BE49-F238E27FC236}">
                <a16:creationId xmlns:a16="http://schemas.microsoft.com/office/drawing/2014/main" id="{363438A1-7177-C949-A725-60F7B6CB1693}"/>
              </a:ext>
            </a:extLst>
          </p:cNvPr>
          <p:cNvSpPr/>
          <p:nvPr/>
        </p:nvSpPr>
        <p:spPr>
          <a:xfrm>
            <a:off x="1392365" y="6180443"/>
            <a:ext cx="3228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https://ce7454.pupboss.com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120BD-FDC9-164D-9098-22AB1F0C73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101" b="24966"/>
          <a:stretch/>
        </p:blipFill>
        <p:spPr>
          <a:xfrm>
            <a:off x="5063889" y="4299588"/>
            <a:ext cx="5878661" cy="2250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2545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6CB3-BA93-584F-A52F-7C8D531A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657A31B-1243-8743-9C46-D69EA2A517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907609"/>
              </p:ext>
            </p:extLst>
          </p:nvPr>
        </p:nvGraphicFramePr>
        <p:xfrm>
          <a:off x="1066800" y="2538985"/>
          <a:ext cx="10058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129706979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539380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Developed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24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Web Scraper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Shen Meng, Li </a:t>
                      </a:r>
                      <a:r>
                        <a:rPr lang="en-US" dirty="0" err="1"/>
                        <a:t>jie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91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Preprocessing &amp;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Wang </a:t>
                      </a:r>
                      <a:r>
                        <a:rPr lang="en-US" dirty="0" err="1"/>
                        <a:t>Ruihang</a:t>
                      </a:r>
                      <a:r>
                        <a:rPr lang="en-US" dirty="0"/>
                        <a:t>, Shen Meng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42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Network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Shen Meng, Wang </a:t>
                      </a:r>
                      <a:r>
                        <a:rPr lang="en-US" dirty="0" err="1"/>
                        <a:t>Ruihang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61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Online 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 </a:t>
                      </a:r>
                      <a:r>
                        <a:rPr lang="en-US" dirty="0" err="1"/>
                        <a:t>jie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52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PPT, infographics &amp;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Wang </a:t>
                      </a:r>
                      <a:r>
                        <a:rPr lang="en-US" dirty="0" err="1"/>
                        <a:t>Ruihang</a:t>
                      </a:r>
                      <a:r>
                        <a:rPr lang="en-US" dirty="0"/>
                        <a:t>, Shen Meng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020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75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7CA9-C7AA-DB44-9B1D-755AF071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9242" y="2624328"/>
            <a:ext cx="2973515" cy="1609344"/>
          </a:xfrm>
        </p:spPr>
        <p:txBody>
          <a:bodyPr/>
          <a:lstStyle/>
          <a:p>
            <a:r>
              <a:rPr lang="en-US" dirty="0"/>
              <a:t>Thanks</a:t>
            </a:r>
            <a:r>
              <a:rPr lang="zh-CN" altLang="en-US" dirty="0"/>
              <a:t>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8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FF8C-929A-E84B-A39D-ADAE1FBE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FD09794-2116-9E43-A77B-F38D8D210115}"/>
              </a:ext>
            </a:extLst>
          </p:cNvPr>
          <p:cNvSpPr txBox="1">
            <a:spLocks/>
          </p:cNvSpPr>
          <p:nvPr/>
        </p:nvSpPr>
        <p:spPr>
          <a:xfrm>
            <a:off x="1063752" y="1986088"/>
            <a:ext cx="5165598" cy="10258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world’s movie industry has witnessed unprecedented boom in recent years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2A0F2-E735-854D-B21B-386ED63D8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45" y="2108265"/>
            <a:ext cx="5508915" cy="40917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4C29A4-58A9-AF43-A743-FE2076D43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27" y="3113083"/>
            <a:ext cx="4780248" cy="3203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400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DECCB-582B-1C43-BDC0-30CB0A46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544C0-F339-6E43-9AC2-6ADA42DFD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31" y="4292626"/>
            <a:ext cx="2862262" cy="20807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39276-8AF4-E145-B6BF-329DFAD3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61" y="2093976"/>
            <a:ext cx="2508570" cy="160934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75CAB5A-B141-7445-851C-74E3364F47E3}"/>
              </a:ext>
            </a:extLst>
          </p:cNvPr>
          <p:cNvSpPr txBox="1">
            <a:spLocks/>
          </p:cNvSpPr>
          <p:nvPr/>
        </p:nvSpPr>
        <p:spPr>
          <a:xfrm>
            <a:off x="4321303" y="2683283"/>
            <a:ext cx="2036636" cy="43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Producer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8A6ACBC-8FB7-B043-A97B-FA064405F5EC}"/>
              </a:ext>
            </a:extLst>
          </p:cNvPr>
          <p:cNvSpPr txBox="1">
            <a:spLocks/>
          </p:cNvSpPr>
          <p:nvPr/>
        </p:nvSpPr>
        <p:spPr>
          <a:xfrm>
            <a:off x="1069848" y="5085869"/>
            <a:ext cx="2116265" cy="43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Audience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82F3BE8-FB21-7D42-B229-F681E60BA8E3}"/>
              </a:ext>
            </a:extLst>
          </p:cNvPr>
          <p:cNvSpPr txBox="1">
            <a:spLocks/>
          </p:cNvSpPr>
          <p:nvPr/>
        </p:nvSpPr>
        <p:spPr>
          <a:xfrm>
            <a:off x="7162876" y="4900290"/>
            <a:ext cx="4691062" cy="1058899"/>
          </a:xfrm>
          <a:custGeom>
            <a:avLst/>
            <a:gdLst>
              <a:gd name="connsiteX0" fmla="*/ 0 w 4691062"/>
              <a:gd name="connsiteY0" fmla="*/ 0 h 1058899"/>
              <a:gd name="connsiteX1" fmla="*/ 4691062 w 4691062"/>
              <a:gd name="connsiteY1" fmla="*/ 0 h 1058899"/>
              <a:gd name="connsiteX2" fmla="*/ 4691062 w 4691062"/>
              <a:gd name="connsiteY2" fmla="*/ 1058899 h 1058899"/>
              <a:gd name="connsiteX3" fmla="*/ 0 w 4691062"/>
              <a:gd name="connsiteY3" fmla="*/ 1058899 h 1058899"/>
              <a:gd name="connsiteX4" fmla="*/ 0 w 4691062"/>
              <a:gd name="connsiteY4" fmla="*/ 0 h 105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1062" h="1058899" fill="none" extrusionOk="0">
                <a:moveTo>
                  <a:pt x="0" y="0"/>
                </a:moveTo>
                <a:cubicBezTo>
                  <a:pt x="1172870" y="-49533"/>
                  <a:pt x="3170508" y="-14809"/>
                  <a:pt x="4691062" y="0"/>
                </a:cubicBezTo>
                <a:cubicBezTo>
                  <a:pt x="4781977" y="378479"/>
                  <a:pt x="4720088" y="694112"/>
                  <a:pt x="4691062" y="1058899"/>
                </a:cubicBezTo>
                <a:cubicBezTo>
                  <a:pt x="3249345" y="1010668"/>
                  <a:pt x="2307542" y="1143354"/>
                  <a:pt x="0" y="1058899"/>
                </a:cubicBezTo>
                <a:cubicBezTo>
                  <a:pt x="56262" y="613042"/>
                  <a:pt x="-43985" y="492780"/>
                  <a:pt x="0" y="0"/>
                </a:cubicBezTo>
                <a:close/>
              </a:path>
              <a:path w="4691062" h="1058899" stroke="0" extrusionOk="0">
                <a:moveTo>
                  <a:pt x="0" y="0"/>
                </a:moveTo>
                <a:cubicBezTo>
                  <a:pt x="949089" y="118645"/>
                  <a:pt x="2591188" y="116012"/>
                  <a:pt x="4691062" y="0"/>
                </a:cubicBezTo>
                <a:cubicBezTo>
                  <a:pt x="4606336" y="241859"/>
                  <a:pt x="4636662" y="545538"/>
                  <a:pt x="4691062" y="1058899"/>
                </a:cubicBezTo>
                <a:cubicBezTo>
                  <a:pt x="4197509" y="1193499"/>
                  <a:pt x="1839382" y="901703"/>
                  <a:pt x="0" y="1058899"/>
                </a:cubicBezTo>
                <a:cubicBezTo>
                  <a:pt x="-79190" y="716881"/>
                  <a:pt x="37668" y="30916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Reduce financial risk</a:t>
            </a:r>
          </a:p>
          <a:p>
            <a:r>
              <a:rPr lang="en-US" sz="2400" dirty="0"/>
              <a:t>Improve quality of experience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BD2DF3E-A192-8F48-A077-0D43CC25DD42}"/>
              </a:ext>
            </a:extLst>
          </p:cNvPr>
          <p:cNvSpPr txBox="1">
            <a:spLocks/>
          </p:cNvSpPr>
          <p:nvPr/>
        </p:nvSpPr>
        <p:spPr>
          <a:xfrm>
            <a:off x="8018507" y="2173265"/>
            <a:ext cx="2979801" cy="43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Reliable prediction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3602AD-0CFD-7B43-8DD0-8BDA7E995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9" t="27063" r="11963" b="31104"/>
          <a:stretch/>
        </p:blipFill>
        <p:spPr>
          <a:xfrm>
            <a:off x="7200900" y="2896656"/>
            <a:ext cx="2036636" cy="11042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033E09-4420-1745-A8ED-102700689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844" y="3064654"/>
            <a:ext cx="2298700" cy="8763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F02966-A4AA-FC48-83D3-F99F3B4A0CBF}"/>
              </a:ext>
            </a:extLst>
          </p:cNvPr>
          <p:cNvCxnSpPr/>
          <p:nvPr/>
        </p:nvCxnSpPr>
        <p:spPr>
          <a:xfrm>
            <a:off x="6836248" y="2093976"/>
            <a:ext cx="0" cy="41067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1B1CB6AD-02A6-3D47-9603-DCCA2FD9E918}"/>
              </a:ext>
            </a:extLst>
          </p:cNvPr>
          <p:cNvSpPr txBox="1">
            <a:spLocks/>
          </p:cNvSpPr>
          <p:nvPr/>
        </p:nvSpPr>
        <p:spPr>
          <a:xfrm>
            <a:off x="10219122" y="3989892"/>
            <a:ext cx="1086144" cy="43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Rating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AEF1559B-69D6-CD41-B26E-CDA783D8769F}"/>
              </a:ext>
            </a:extLst>
          </p:cNvPr>
          <p:cNvSpPr txBox="1">
            <a:spLocks/>
          </p:cNvSpPr>
          <p:nvPr/>
        </p:nvSpPr>
        <p:spPr>
          <a:xfrm>
            <a:off x="7508544" y="4049806"/>
            <a:ext cx="1648397" cy="43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Box-office</a:t>
            </a:r>
          </a:p>
        </p:txBody>
      </p:sp>
    </p:spTree>
    <p:extLst>
      <p:ext uri="{BB962C8B-B14F-4D97-AF65-F5344CB8AC3E}">
        <p14:creationId xmlns:p14="http://schemas.microsoft.com/office/powerpoint/2010/main" val="187143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3491-BF59-EA43-9CB3-0B650D01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FF45A6-6306-4447-9502-57AFE958243B}"/>
              </a:ext>
            </a:extLst>
          </p:cNvPr>
          <p:cNvSpPr txBox="1"/>
          <p:nvPr/>
        </p:nvSpPr>
        <p:spPr>
          <a:xfrm>
            <a:off x="1947871" y="5778620"/>
            <a:ext cx="877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u="sng" dirty="0"/>
              <a:t>Tools</a:t>
            </a:r>
            <a:r>
              <a:rPr lang="en-GB" sz="2000" u="sng" dirty="0"/>
              <a:t>: </a:t>
            </a:r>
            <a:r>
              <a:rPr lang="en-GB" sz="2000" u="sng" dirty="0">
                <a:solidFill>
                  <a:srgbClr val="0070C0"/>
                </a:solidFill>
              </a:rPr>
              <a:t>Python3,  Requests,  </a:t>
            </a:r>
            <a:r>
              <a:rPr lang="en-GB" sz="2000" u="sng" dirty="0" err="1">
                <a:solidFill>
                  <a:srgbClr val="0070C0"/>
                </a:solidFill>
              </a:rPr>
              <a:t>Pyquery</a:t>
            </a:r>
            <a:endParaRPr lang="en-GB" sz="2000" u="sng" dirty="0">
              <a:solidFill>
                <a:srgbClr val="0070C0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F11D1B6-F26C-7048-80B1-1D27E181B045}"/>
              </a:ext>
            </a:extLst>
          </p:cNvPr>
          <p:cNvSpPr txBox="1">
            <a:spLocks/>
          </p:cNvSpPr>
          <p:nvPr/>
        </p:nvSpPr>
        <p:spPr>
          <a:xfrm>
            <a:off x="1476247" y="4113781"/>
            <a:ext cx="4602290" cy="1379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Online database of movie</a:t>
            </a:r>
          </a:p>
          <a:p>
            <a:r>
              <a:rPr lang="en-US" sz="2400" dirty="0"/>
              <a:t>Rated by regular voters</a:t>
            </a:r>
          </a:p>
          <a:p>
            <a:r>
              <a:rPr lang="en-US" sz="2400" dirty="0"/>
              <a:t>Maintained by Amazon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946BBC-3D98-EB4A-8436-07C3A1E98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1" y="1775004"/>
            <a:ext cx="2528888" cy="10503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D9266F-777E-C641-A88B-CAA69913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670" y="1775004"/>
            <a:ext cx="2641600" cy="4694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31D0F8-1780-5F43-A5C8-0EE1C9366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670" y="2287281"/>
            <a:ext cx="1028700" cy="1384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3F69AD-2EA3-C84B-B899-CD387AD57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370" y="2291923"/>
            <a:ext cx="1612900" cy="13796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BBB518-5738-F04D-8556-CA6C05818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730" y="3202167"/>
            <a:ext cx="3000161" cy="469413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0646F84B-2C81-E94A-B3ED-D39119454780}"/>
              </a:ext>
            </a:extLst>
          </p:cNvPr>
          <p:cNvSpPr txBox="1">
            <a:spLocks/>
          </p:cNvSpPr>
          <p:nvPr/>
        </p:nvSpPr>
        <p:spPr>
          <a:xfrm>
            <a:off x="7458482" y="4120751"/>
            <a:ext cx="4602290" cy="11107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Develop the web scraper  </a:t>
            </a:r>
          </a:p>
          <a:p>
            <a:r>
              <a:rPr lang="en-US" sz="2400" dirty="0"/>
              <a:t>Match the content (e.g. actors)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F840B9-B061-364A-9FD7-FD30F0689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6269" y="1775004"/>
            <a:ext cx="1867758" cy="1702956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EE676F81-6643-BF4A-B2AF-07AD52E53C6A}"/>
              </a:ext>
            </a:extLst>
          </p:cNvPr>
          <p:cNvSpPr/>
          <p:nvPr/>
        </p:nvSpPr>
        <p:spPr>
          <a:xfrm rot="10800000">
            <a:off x="7458482" y="2485538"/>
            <a:ext cx="1171575" cy="44533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89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C13E-F784-4642-A673-9F669135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90BEFB-1016-074E-90E7-D80DD5263BC5}"/>
              </a:ext>
            </a:extLst>
          </p:cNvPr>
          <p:cNvSpPr/>
          <p:nvPr/>
        </p:nvSpPr>
        <p:spPr>
          <a:xfrm>
            <a:off x="1169862" y="3294124"/>
            <a:ext cx="1744788" cy="8869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Filter movie information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A726D4-CC90-0048-97D6-D12761FAB1A7}"/>
              </a:ext>
            </a:extLst>
          </p:cNvPr>
          <p:cNvSpPr/>
          <p:nvPr/>
        </p:nvSpPr>
        <p:spPr>
          <a:xfrm>
            <a:off x="5738812" y="1930813"/>
            <a:ext cx="2101977" cy="8869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Create poster dataset class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55986E-654D-884D-A692-E5995604056D}"/>
              </a:ext>
            </a:extLst>
          </p:cNvPr>
          <p:cNvSpPr/>
          <p:nvPr/>
        </p:nvSpPr>
        <p:spPr>
          <a:xfrm>
            <a:off x="5738811" y="4129005"/>
            <a:ext cx="2101977" cy="10628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One hot encoding of vector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2FADB1-5E09-8F45-835C-6C2281224C15}"/>
              </a:ext>
            </a:extLst>
          </p:cNvPr>
          <p:cNvSpPr/>
          <p:nvPr/>
        </p:nvSpPr>
        <p:spPr>
          <a:xfrm>
            <a:off x="5738807" y="5420046"/>
            <a:ext cx="2101977" cy="11647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Convert numerical data to NumPy type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5274E8-C578-9A46-B5BB-71C44CFFF65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5016627" y="2374297"/>
            <a:ext cx="722185" cy="1391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764BD-0DD5-4045-8CDB-83BED261D133}"/>
              </a:ext>
            </a:extLst>
          </p:cNvPr>
          <p:cNvCxnSpPr>
            <a:cxnSpLocks/>
            <a:stCxn id="27" idx="3"/>
            <a:endCxn id="9" idx="1"/>
          </p:cNvCxnSpPr>
          <p:nvPr/>
        </p:nvCxnSpPr>
        <p:spPr>
          <a:xfrm>
            <a:off x="5016627" y="3748926"/>
            <a:ext cx="722180" cy="2253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AEEDA6E-5E89-9940-962C-716B0E01BC82}"/>
              </a:ext>
            </a:extLst>
          </p:cNvPr>
          <p:cNvSpPr/>
          <p:nvPr/>
        </p:nvSpPr>
        <p:spPr>
          <a:xfrm>
            <a:off x="9020175" y="1933956"/>
            <a:ext cx="2101977" cy="8869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Image resize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1C4BC5-3755-1A4A-9584-99D93E1E63A2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7840789" y="2374297"/>
            <a:ext cx="1179386" cy="3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75F7417-6226-144E-B128-0F3DE803F03F}"/>
              </a:ext>
            </a:extLst>
          </p:cNvPr>
          <p:cNvSpPr/>
          <p:nvPr/>
        </p:nvSpPr>
        <p:spPr>
          <a:xfrm>
            <a:off x="9020174" y="4792600"/>
            <a:ext cx="2101977" cy="8869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Concatenate features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06CCB6-1E51-4246-A1C0-58F7C5CCD527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>
            <a:off x="5016627" y="3748926"/>
            <a:ext cx="722184" cy="9114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FAD9F09-9663-C340-9588-634B6FAA9495}"/>
              </a:ext>
            </a:extLst>
          </p:cNvPr>
          <p:cNvSpPr/>
          <p:nvPr/>
        </p:nvSpPr>
        <p:spPr>
          <a:xfrm>
            <a:off x="3271839" y="3305442"/>
            <a:ext cx="1744788" cy="88696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Match and clean data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839907-2AB0-5B44-9EEB-1789106C4E86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914649" y="3748926"/>
            <a:ext cx="3571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5252C5-1012-BA46-82F6-3ECC271B2AAF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 flipV="1">
            <a:off x="5016627" y="3449923"/>
            <a:ext cx="722180" cy="299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BF7BB19-64BA-394F-8154-373DED0A254F}"/>
              </a:ext>
            </a:extLst>
          </p:cNvPr>
          <p:cNvSpPr/>
          <p:nvPr/>
        </p:nvSpPr>
        <p:spPr>
          <a:xfrm>
            <a:off x="5738807" y="3067518"/>
            <a:ext cx="2101977" cy="7648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Extract story line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28EAE84-6273-A84D-9381-6A4B813CE75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840787" y="4660413"/>
            <a:ext cx="1179387" cy="5756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D331F7D-BCC1-2B4F-842F-F9CAE8ECDC7B}"/>
              </a:ext>
            </a:extLst>
          </p:cNvPr>
          <p:cNvSpPr/>
          <p:nvPr/>
        </p:nvSpPr>
        <p:spPr>
          <a:xfrm>
            <a:off x="1169862" y="1932384"/>
            <a:ext cx="1744788" cy="8869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Scraper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2C1EDBF-1D99-A640-8C66-9DD06C27ADBE}"/>
              </a:ext>
            </a:extLst>
          </p:cNvPr>
          <p:cNvCxnSpPr>
            <a:cxnSpLocks/>
            <a:stCxn id="50" idx="2"/>
            <a:endCxn id="6" idx="0"/>
          </p:cNvCxnSpPr>
          <p:nvPr/>
        </p:nvCxnSpPr>
        <p:spPr>
          <a:xfrm>
            <a:off x="2042256" y="2819352"/>
            <a:ext cx="0" cy="474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17F53CB-9876-EF4B-81BE-971C17AF0DDC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7840784" y="5236085"/>
            <a:ext cx="1179390" cy="779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472B831-3E28-EE4A-9E90-6E37A6865F4B}"/>
              </a:ext>
            </a:extLst>
          </p:cNvPr>
          <p:cNvSpPr/>
          <p:nvPr/>
        </p:nvSpPr>
        <p:spPr>
          <a:xfrm>
            <a:off x="3093244" y="5170380"/>
            <a:ext cx="2101977" cy="88696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Visualization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C51A8B8-33B2-1148-9697-251832839879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144233" y="4192410"/>
            <a:ext cx="0" cy="994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Film strip">
            <a:extLst>
              <a:ext uri="{FF2B5EF4-FFF2-40B4-BE49-F238E27FC236}">
                <a16:creationId xmlns:a16="http://schemas.microsoft.com/office/drawing/2014/main" id="{62012794-3D1C-7444-8894-69E4CD7F8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9848" y="5236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3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2C7C3-3CAF-9E4A-ACF8-543EED48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4D341-9635-3C4A-B8CF-DAE81951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514604"/>
            <a:ext cx="5059129" cy="3416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CD2D12-6631-B14A-BE44-F0C66CA9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73" y="2514604"/>
            <a:ext cx="5059129" cy="339013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391609C-8AD0-A442-A7E9-DC3308A99118}"/>
              </a:ext>
            </a:extLst>
          </p:cNvPr>
          <p:cNvSpPr txBox="1">
            <a:spLocks/>
          </p:cNvSpPr>
          <p:nvPr/>
        </p:nvSpPr>
        <p:spPr>
          <a:xfrm>
            <a:off x="1786345" y="1917335"/>
            <a:ext cx="4309655" cy="408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Profitable vs. non-profitable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A3EAD9-7EDF-AA49-91D8-6C4CCA452B56}"/>
              </a:ext>
            </a:extLst>
          </p:cNvPr>
          <p:cNvSpPr txBox="1">
            <a:spLocks/>
          </p:cNvSpPr>
          <p:nvPr/>
        </p:nvSpPr>
        <p:spPr>
          <a:xfrm>
            <a:off x="7087707" y="1917335"/>
            <a:ext cx="4309655" cy="408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Movie ratings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AE5B3-61B7-7242-B824-48C4DB1FD54B}"/>
              </a:ext>
            </a:extLst>
          </p:cNvPr>
          <p:cNvSpPr txBox="1"/>
          <p:nvPr/>
        </p:nvSpPr>
        <p:spPr>
          <a:xfrm>
            <a:off x="1976446" y="6093625"/>
            <a:ext cx="877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Statistics of 6,574 movies after </a:t>
            </a:r>
            <a:r>
              <a:rPr lang="en-GB" i="1" dirty="0" err="1"/>
              <a:t>preprocessing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4790ECF-794D-9849-A864-6324C572FB11}"/>
              </a:ext>
            </a:extLst>
          </p:cNvPr>
          <p:cNvSpPr txBox="1">
            <a:spLocks/>
          </p:cNvSpPr>
          <p:nvPr/>
        </p:nvSpPr>
        <p:spPr>
          <a:xfrm>
            <a:off x="3182469" y="3051413"/>
            <a:ext cx="2561818" cy="75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48.1% are profitable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1C220D-A07A-1B44-A52D-98C5D1373581}"/>
              </a:ext>
            </a:extLst>
          </p:cNvPr>
          <p:cNvSpPr txBox="1">
            <a:spLocks/>
          </p:cNvSpPr>
          <p:nvPr/>
        </p:nvSpPr>
        <p:spPr>
          <a:xfrm>
            <a:off x="7299809" y="3052224"/>
            <a:ext cx="2561818" cy="755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Ratings are centered at 6.5</a:t>
            </a:r>
          </a:p>
        </p:txBody>
      </p:sp>
    </p:spTree>
    <p:extLst>
      <p:ext uri="{BB962C8B-B14F-4D97-AF65-F5344CB8AC3E}">
        <p14:creationId xmlns:p14="http://schemas.microsoft.com/office/powerpoint/2010/main" val="386949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2979-63DB-1F4B-A3CB-FD02B7BE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E19F57C-B773-3946-A4CA-8B774843982F}"/>
              </a:ext>
            </a:extLst>
          </p:cNvPr>
          <p:cNvSpPr txBox="1">
            <a:spLocks/>
          </p:cNvSpPr>
          <p:nvPr/>
        </p:nvSpPr>
        <p:spPr>
          <a:xfrm>
            <a:off x="3600858" y="1799636"/>
            <a:ext cx="5114518" cy="408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Average rating of different genres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2E7400B-FF67-684C-A5FF-43B43D568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866" y="2436368"/>
            <a:ext cx="898426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4B54-DFFB-734B-B363-021ABAC7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704D915-CAD9-5B4F-BBCF-229396554ADA}"/>
              </a:ext>
            </a:extLst>
          </p:cNvPr>
          <p:cNvSpPr txBox="1">
            <a:spLocks/>
          </p:cNvSpPr>
          <p:nvPr/>
        </p:nvSpPr>
        <p:spPr>
          <a:xfrm>
            <a:off x="4381704" y="1799636"/>
            <a:ext cx="3847897" cy="408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Profit of different genres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1FD7B46-BA53-7343-A0D4-3F524034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849" y="2322068"/>
            <a:ext cx="9290301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82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20E4-FB5B-6F4A-A29A-C4541EA0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758228-7FDC-004F-A880-518814D04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778" y="4275290"/>
            <a:ext cx="3836131" cy="2098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AAF1B-976B-D547-AF93-416EA3149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13" y="1936812"/>
            <a:ext cx="9263909" cy="241890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BECE5D9-A1C6-E446-BDB8-E3DF51AF4E53}"/>
              </a:ext>
            </a:extLst>
          </p:cNvPr>
          <p:cNvSpPr txBox="1">
            <a:spLocks/>
          </p:cNvSpPr>
          <p:nvPr/>
        </p:nvSpPr>
        <p:spPr>
          <a:xfrm>
            <a:off x="6503372" y="4973193"/>
            <a:ext cx="4133850" cy="1400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u="sng" dirty="0"/>
              <a:t>Release Year</a:t>
            </a:r>
            <a:r>
              <a:rPr lang="en-US" sz="2400" dirty="0"/>
              <a:t> and </a:t>
            </a:r>
            <a:r>
              <a:rPr lang="en-US" sz="2400" u="sng" dirty="0"/>
              <a:t>Duration </a:t>
            </a:r>
            <a:r>
              <a:rPr lang="en-US" sz="2400" dirty="0"/>
              <a:t>can also have an impact on movie rating  </a:t>
            </a:r>
          </a:p>
        </p:txBody>
      </p:sp>
    </p:spTree>
    <p:extLst>
      <p:ext uri="{BB962C8B-B14F-4D97-AF65-F5344CB8AC3E}">
        <p14:creationId xmlns:p14="http://schemas.microsoft.com/office/powerpoint/2010/main" val="4044426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930</TotalTime>
  <Words>334</Words>
  <Application>Microsoft Macintosh PowerPoint</Application>
  <PresentationFormat>Widescreen</PresentationFormat>
  <Paragraphs>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Rockwell</vt:lpstr>
      <vt:lpstr>Rockwell Condensed</vt:lpstr>
      <vt:lpstr>Rockwell Extra Bold</vt:lpstr>
      <vt:lpstr>Wingdings</vt:lpstr>
      <vt:lpstr>Wood Type</vt:lpstr>
      <vt:lpstr>Movie rating and Box-office prediction</vt:lpstr>
      <vt:lpstr>Motivation</vt:lpstr>
      <vt:lpstr>Motivation</vt:lpstr>
      <vt:lpstr>Web Scraper</vt:lpstr>
      <vt:lpstr>Preprocessing</vt:lpstr>
      <vt:lpstr>Visualization</vt:lpstr>
      <vt:lpstr>Visualization</vt:lpstr>
      <vt:lpstr>Visualization</vt:lpstr>
      <vt:lpstr>Visualization</vt:lpstr>
      <vt:lpstr>Baseline</vt:lpstr>
      <vt:lpstr>Baseline</vt:lpstr>
      <vt:lpstr>Proposed solution</vt:lpstr>
      <vt:lpstr>PowerPoint Presentation</vt:lpstr>
      <vt:lpstr>Rating Distribution Ground Truth vs. Prediction</vt:lpstr>
      <vt:lpstr>Box Office</vt:lpstr>
      <vt:lpstr>PowerPoint Presentation</vt:lpstr>
      <vt:lpstr>Contributions</vt:lpstr>
      <vt:lpstr>Thanks！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rating and Box-office prediction</dc:title>
  <dc:creator>#WANG RUIHANG#</dc:creator>
  <cp:lastModifiedBy>#WANG RUIHANG#</cp:lastModifiedBy>
  <cp:revision>27</cp:revision>
  <dcterms:created xsi:type="dcterms:W3CDTF">2019-11-13T12:07:38Z</dcterms:created>
  <dcterms:modified xsi:type="dcterms:W3CDTF">2019-11-14T03:45:52Z</dcterms:modified>
</cp:coreProperties>
</file>